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7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7E6352-2D56-41AC-A9F5-A6D8CBC21FF0}" type="datetimeFigureOut">
              <a:rPr lang="ru-RU" altLang="ru-RU"/>
              <a:pPr>
                <a:defRPr/>
              </a:pPr>
              <a:t>05.09.2018</a:t>
            </a:fld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28694A-DB71-4BAC-A93A-A1FAB7180CC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95798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CAF2FC-4BD0-466B-8E78-4F79373FA535}" type="datetimeFigureOut">
              <a:rPr lang="ru-RU" altLang="ru-RU"/>
              <a:pPr>
                <a:defRPr/>
              </a:pPr>
              <a:t>05.09.2018</a:t>
            </a:fld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EFC91-40DE-4819-AEDA-075CEFD2DF8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6865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C63F91-5B69-42E2-8352-D25858FB2E5E}" type="datetimeFigureOut">
              <a:rPr lang="ru-RU" altLang="ru-RU"/>
              <a:pPr>
                <a:defRPr/>
              </a:pPr>
              <a:t>05.09.2018</a:t>
            </a:fld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BB0DAB-11D2-458C-9532-CB46C943F38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51441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620823-3C6C-4927-A2FC-150870F0B3CE}" type="datetimeFigureOut">
              <a:rPr lang="ru-RU" altLang="ru-RU"/>
              <a:pPr>
                <a:defRPr/>
              </a:pPr>
              <a:t>05.09.2018</a:t>
            </a:fld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3A875B-DB97-4F81-A559-31B0182EE89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03286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5B4A2D-1F7B-43E9-B9BD-5D23E6C8BCEC}" type="datetimeFigureOut">
              <a:rPr lang="ru-RU" altLang="ru-RU"/>
              <a:pPr>
                <a:defRPr/>
              </a:pPr>
              <a:t>05.09.2018</a:t>
            </a:fld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A4223B-60EB-4D18-8FF8-7BF01776B0C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120385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F5377E-955B-44AD-A8DE-FF5E47B041BD}" type="datetimeFigureOut">
              <a:rPr lang="ru-RU" altLang="ru-RU"/>
              <a:pPr>
                <a:defRPr/>
              </a:pPr>
              <a:t>05.09.2018</a:t>
            </a:fld>
            <a:endParaRPr lang="ru-RU" alt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48B1DB-9C4A-49FB-8E6E-9EF64B7DA96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69527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6E3E64-874B-4537-BF2F-E75BC447D215}" type="datetimeFigureOut">
              <a:rPr lang="ru-RU" altLang="ru-RU"/>
              <a:pPr>
                <a:defRPr/>
              </a:pPr>
              <a:t>05.09.2018</a:t>
            </a:fld>
            <a:endParaRPr lang="ru-RU" alt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0739AE-5EA2-448B-8BCC-06F2D307EE3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160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276E94-6203-46F7-B581-48197C9DAFD9}" type="datetimeFigureOut">
              <a:rPr lang="ru-RU" altLang="ru-RU"/>
              <a:pPr>
                <a:defRPr/>
              </a:pPr>
              <a:t>05.09.2018</a:t>
            </a:fld>
            <a:endParaRPr lang="ru-RU" alt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7D51DD-2CDE-4A7D-B029-E2A95BF589E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15065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6A30FF-1DF4-412F-9F21-DE87D4EFE688}" type="datetimeFigureOut">
              <a:rPr lang="ru-RU" altLang="ru-RU"/>
              <a:pPr>
                <a:defRPr/>
              </a:pPr>
              <a:t>05.09.2018</a:t>
            </a:fld>
            <a:endParaRPr lang="ru-RU" alt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FC5B13-96E3-4530-AF92-2745EB048BD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85840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7DD655-9EA2-4063-8C96-A65C84C49054}" type="datetimeFigureOut">
              <a:rPr lang="ru-RU" altLang="ru-RU"/>
              <a:pPr>
                <a:defRPr/>
              </a:pPr>
              <a:t>05.09.2018</a:t>
            </a:fld>
            <a:endParaRPr lang="ru-RU" alt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4847E7-7201-4334-B824-14B18685BB6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34887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3A05BE-765D-469C-A365-6AE472A7638E}" type="datetimeFigureOut">
              <a:rPr lang="ru-RU" altLang="ru-RU"/>
              <a:pPr>
                <a:defRPr/>
              </a:pPr>
              <a:t>05.09.2018</a:t>
            </a:fld>
            <a:endParaRPr lang="ru-RU" alt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1307B5-A095-4D49-9AFA-7A663C229CD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91617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/>
              <a:t>Образец заголовка</a:t>
            </a:r>
            <a:endParaRPr lang="ru-RU" altLang="ru-RU" smtClean="0"/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/>
              <a:t>Образец текста</a:t>
            </a:r>
          </a:p>
          <a:p>
            <a:pPr lvl="1"/>
            <a:r>
              <a:rPr lang="en-US" altLang="ru-RU" smtClean="0"/>
              <a:t>Второй уровень</a:t>
            </a:r>
          </a:p>
          <a:p>
            <a:pPr lvl="2"/>
            <a:r>
              <a:rPr lang="en-US" altLang="ru-RU" smtClean="0"/>
              <a:t>Третий уровень</a:t>
            </a:r>
          </a:p>
          <a:p>
            <a:pPr lvl="3"/>
            <a:r>
              <a:rPr lang="en-US" altLang="ru-RU" smtClean="0"/>
              <a:t>Четвертый уровень</a:t>
            </a:r>
          </a:p>
          <a:p>
            <a:pPr lvl="4"/>
            <a:r>
              <a:rPr lang="en-US" altLang="ru-RU" smtClean="0"/>
              <a:t>Пятый уровень</a:t>
            </a:r>
            <a:endParaRPr lang="ru-RU" altLang="ru-RU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E108CA21-37B8-4BE2-8E28-BDC1A457CDCF}" type="datetimeFigureOut">
              <a:rPr lang="ru-RU" altLang="ru-RU"/>
              <a:pPr>
                <a:defRPr/>
              </a:pPr>
              <a:t>05.09.2018</a:t>
            </a:fld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BC7E9CC-1B5D-42F9-977C-B629EDB37A8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ＭＳ Ｐゴシック" charset="0"/>
          <a:cs typeface="Arial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Arial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Arial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Arial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Arial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Arial" charset="0"/>
          <a:cs typeface="Arial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Arial" charset="0"/>
          <a:cs typeface="Arial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Arial" charset="0"/>
          <a:cs typeface="Arial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Arial" charset="0"/>
          <a:cs typeface="Arial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ＭＳ Ｐゴシック" charset="0"/>
          <a:cs typeface="Arial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Arial" charset="0"/>
          <a:cs typeface="Arial" pitchFamily="34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Arial" charset="0"/>
          <a:cs typeface="Arial" pitchFamily="34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Arial" charset="0"/>
          <a:cs typeface="Arial" pitchFamily="34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Arial" charset="0"/>
          <a:cs typeface="Arial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cid:part1.00020708.03020008@ghrcca.org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700808"/>
            <a:ext cx="7772400" cy="1470025"/>
          </a:xfrm>
        </p:spPr>
        <p:txBody>
          <a:bodyPr/>
          <a:lstStyle/>
          <a:p>
            <a:pPr algn="l"/>
            <a:r>
              <a:rPr lang="ru-RU" sz="2800" dirty="0" smtClean="0"/>
              <a:t>Проекты ЦИГЗЦА:</a:t>
            </a:r>
            <a:br>
              <a:rPr lang="ru-RU" sz="2800" dirty="0" smtClean="0"/>
            </a:br>
            <a:r>
              <a:rPr lang="ru-RU" sz="2800" dirty="0" smtClean="0"/>
              <a:t>Оценка </a:t>
            </a:r>
            <a:r>
              <a:rPr lang="ru-RU" sz="2800" dirty="0"/>
              <a:t>интервенции по микрофинансированию женщин групп риска в </a:t>
            </a:r>
            <a:r>
              <a:rPr lang="ru-RU" sz="2800" dirty="0" smtClean="0"/>
              <a:t>Казахстане (НОВА)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9592" y="3429000"/>
            <a:ext cx="7416824" cy="2209800"/>
          </a:xfrm>
        </p:spPr>
        <p:txBody>
          <a:bodyPr/>
          <a:lstStyle/>
          <a:p>
            <a:pPr algn="l"/>
            <a:r>
              <a:rPr lang="ru-RU" sz="2000" b="1" dirty="0">
                <a:solidFill>
                  <a:schemeClr val="tx1"/>
                </a:solidFill>
              </a:rPr>
              <a:t>Цель</a:t>
            </a:r>
            <a:r>
              <a:rPr lang="ru-RU" sz="2000" dirty="0">
                <a:solidFill>
                  <a:schemeClr val="tx1"/>
                </a:solidFill>
              </a:rPr>
              <a:t>: Оценка эффективности комбинированной интервенции по снижению  риска ВИЧ и микрофинансированию</a:t>
            </a:r>
          </a:p>
          <a:p>
            <a:pPr algn="l"/>
            <a:endParaRPr lang="en-US" sz="2000" b="1" dirty="0" smtClean="0">
              <a:solidFill>
                <a:schemeClr val="tx1"/>
              </a:solidFill>
            </a:endParaRPr>
          </a:p>
          <a:p>
            <a:pPr algn="l"/>
            <a:r>
              <a:rPr lang="ru-RU" sz="2000" b="1" dirty="0" smtClean="0">
                <a:solidFill>
                  <a:schemeClr val="tx1"/>
                </a:solidFill>
              </a:rPr>
              <a:t>Сроки</a:t>
            </a:r>
            <a:r>
              <a:rPr lang="ru-RU" sz="2000" dirty="0">
                <a:solidFill>
                  <a:schemeClr val="tx1"/>
                </a:solidFill>
              </a:rPr>
              <a:t>: Июль 2014 – </a:t>
            </a:r>
            <a:r>
              <a:rPr lang="en-US" sz="2000" dirty="0">
                <a:solidFill>
                  <a:schemeClr val="tx1"/>
                </a:solidFill>
              </a:rPr>
              <a:t>M</a:t>
            </a:r>
            <a:r>
              <a:rPr lang="ru-RU" sz="2000" dirty="0">
                <a:solidFill>
                  <a:schemeClr val="tx1"/>
                </a:solidFill>
              </a:rPr>
              <a:t>ай </a:t>
            </a:r>
            <a:r>
              <a:rPr lang="ru-RU" sz="2000" dirty="0" smtClean="0">
                <a:solidFill>
                  <a:schemeClr val="tx1"/>
                </a:solidFill>
              </a:rPr>
              <a:t>2019</a:t>
            </a:r>
            <a:endParaRPr lang="ru-RU" sz="2000" dirty="0">
              <a:solidFill>
                <a:schemeClr val="tx1"/>
              </a:solidFill>
            </a:endParaRPr>
          </a:p>
          <a:p>
            <a:pPr algn="l"/>
            <a:r>
              <a:rPr lang="ru-RU" sz="2000" b="1" dirty="0" smtClean="0">
                <a:solidFill>
                  <a:schemeClr val="tx1"/>
                </a:solidFill>
              </a:rPr>
              <a:t>Целевая группа</a:t>
            </a:r>
            <a:r>
              <a:rPr lang="ru-RU" sz="2000" dirty="0" smtClean="0">
                <a:solidFill>
                  <a:schemeClr val="tx1"/>
                </a:solidFill>
              </a:rPr>
              <a:t>: женщины РС, ЛУИН, ЛЖВ</a:t>
            </a:r>
            <a:endParaRPr lang="ru-RU" sz="2000" dirty="0">
              <a:solidFill>
                <a:schemeClr val="tx1"/>
              </a:solidFill>
            </a:endParaRPr>
          </a:p>
          <a:p>
            <a:pPr algn="l"/>
            <a:endParaRPr lang="ru-RU" sz="2000" dirty="0">
              <a:solidFill>
                <a:schemeClr val="tx1"/>
              </a:solidFill>
            </a:endParaRPr>
          </a:p>
        </p:txBody>
      </p:sp>
      <p:pic>
        <p:nvPicPr>
          <p:cNvPr id="4" name="Picture 2" descr="C:\Users\Dell\Syncplicity Folders\temirtau\logo\final1 (2)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1412776"/>
            <a:ext cx="1887929" cy="654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152266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484784"/>
            <a:ext cx="7772400" cy="1152128"/>
          </a:xfrm>
        </p:spPr>
        <p:txBody>
          <a:bodyPr/>
          <a:lstStyle/>
          <a:p>
            <a:pPr algn="l"/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000" dirty="0" smtClean="0"/>
              <a:t>Проекты </a:t>
            </a:r>
            <a:r>
              <a:rPr lang="ru-RU" sz="2000" dirty="0"/>
              <a:t>ЦИГЗЦА: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b="1" dirty="0" smtClean="0"/>
              <a:t>Улучшение </a:t>
            </a:r>
            <a:r>
              <a:rPr lang="ru-RU" sz="2000" b="1" dirty="0"/>
              <a:t>предоставления услуг по ВИЧ для людей, употребляющих инъекционные наркотики (ЛУИН) в </a:t>
            </a:r>
            <a:r>
              <a:rPr lang="ru-RU" sz="2000" b="1" dirty="0" smtClean="0"/>
              <a:t>Казахстане (БРИДЖ) </a:t>
            </a: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504" y="2492896"/>
            <a:ext cx="8928992" cy="4032448"/>
          </a:xfrm>
        </p:spPr>
        <p:txBody>
          <a:bodyPr/>
          <a:lstStyle/>
          <a:p>
            <a:pPr algn="l"/>
            <a:r>
              <a:rPr lang="ru-RU" sz="1800" b="1" dirty="0">
                <a:solidFill>
                  <a:schemeClr val="tx1"/>
                </a:solidFill>
              </a:rPr>
              <a:t>Цель исследования</a:t>
            </a:r>
            <a:r>
              <a:rPr lang="ru-RU" sz="1800" dirty="0">
                <a:solidFill>
                  <a:schemeClr val="tx1"/>
                </a:solidFill>
              </a:rPr>
              <a:t> - Оценить эффективность реализации, выполнимость расширения и жизнеспособность расширенного и интегрированного пакета услуг по ВИЧ (BRIDGE) для программ обмена игл и шприцев (ПОШ). </a:t>
            </a:r>
          </a:p>
          <a:p>
            <a:pPr algn="l"/>
            <a:r>
              <a:rPr lang="ru-RU" sz="1800" u="sng" dirty="0">
                <a:solidFill>
                  <a:schemeClr val="tx1"/>
                </a:solidFill>
              </a:rPr>
              <a:t>Первичная цель - </a:t>
            </a:r>
            <a:r>
              <a:rPr lang="ru-RU" sz="1800" dirty="0">
                <a:solidFill>
                  <a:schemeClr val="tx1"/>
                </a:solidFill>
              </a:rPr>
              <a:t>Увеличить численность и долю ВИЧ-позитивных ЛУИН в ПОШ, получающих уход по ВИЧ в течение 90 дней.</a:t>
            </a:r>
          </a:p>
          <a:p>
            <a:pPr algn="l"/>
            <a:r>
              <a:rPr lang="ru-RU" sz="1800" u="sng" dirty="0">
                <a:solidFill>
                  <a:schemeClr val="tx1"/>
                </a:solidFill>
              </a:rPr>
              <a:t>Вторичные цели:</a:t>
            </a:r>
            <a:endParaRPr lang="ru-RU" sz="1800" dirty="0">
              <a:solidFill>
                <a:schemeClr val="tx1"/>
              </a:solidFill>
            </a:endParaRPr>
          </a:p>
          <a:p>
            <a:pPr lvl="0" algn="l"/>
            <a:r>
              <a:rPr lang="ru-RU" sz="1800" dirty="0">
                <a:solidFill>
                  <a:schemeClr val="tx1"/>
                </a:solidFill>
              </a:rPr>
              <a:t>Увеличить численность и долю ВИЧ-отрицательных ЛУИН, проходящих тестирование на ВИЧ в ПОШ за последние шесть месяцев. </a:t>
            </a:r>
          </a:p>
          <a:p>
            <a:pPr lvl="0" algn="l"/>
            <a:r>
              <a:rPr lang="ru-RU" sz="1800" dirty="0">
                <a:solidFill>
                  <a:schemeClr val="tx1"/>
                </a:solidFill>
              </a:rPr>
              <a:t>Увеличить численность и долю ВИЧ-позитивных ЛУИН, удержанных в уходе по ВИЧ (≥1 визита в 6 месяцев) за 12-месячный период.</a:t>
            </a:r>
          </a:p>
          <a:p>
            <a:pPr algn="l"/>
            <a:r>
              <a:rPr lang="ru-RU" sz="1800" dirty="0" smtClean="0">
                <a:solidFill>
                  <a:schemeClr val="tx1"/>
                </a:solidFill>
              </a:rPr>
              <a:t>Сроки</a:t>
            </a:r>
            <a:r>
              <a:rPr lang="ru-RU" sz="1800" dirty="0">
                <a:solidFill>
                  <a:schemeClr val="tx1"/>
                </a:solidFill>
              </a:rPr>
              <a:t>: </a:t>
            </a:r>
            <a:r>
              <a:rPr lang="ru-RU" sz="1800" dirty="0" smtClean="0">
                <a:solidFill>
                  <a:schemeClr val="tx1"/>
                </a:solidFill>
              </a:rPr>
              <a:t>сентябрь 2016 </a:t>
            </a:r>
            <a:r>
              <a:rPr lang="ru-RU" sz="1800" dirty="0">
                <a:solidFill>
                  <a:schemeClr val="tx1"/>
                </a:solidFill>
              </a:rPr>
              <a:t>– </a:t>
            </a:r>
            <a:r>
              <a:rPr lang="ru-RU" sz="1800" dirty="0" smtClean="0">
                <a:solidFill>
                  <a:schemeClr val="tx1"/>
                </a:solidFill>
              </a:rPr>
              <a:t>июль 2020</a:t>
            </a:r>
            <a:endParaRPr lang="ru-RU" sz="1800" dirty="0">
              <a:solidFill>
                <a:schemeClr val="tx1"/>
              </a:solidFill>
            </a:endParaRPr>
          </a:p>
          <a:p>
            <a:pPr algn="l"/>
            <a:r>
              <a:rPr lang="ru-RU" sz="1800" dirty="0" smtClean="0">
                <a:solidFill>
                  <a:schemeClr val="tx1"/>
                </a:solidFill>
              </a:rPr>
              <a:t>Целевая группа: ЛУИН, ЛЖВ, клиенты ПОШ</a:t>
            </a:r>
            <a:endParaRPr lang="ru-RU" sz="1800" dirty="0">
              <a:solidFill>
                <a:schemeClr val="tx1"/>
              </a:solidFill>
            </a:endParaRPr>
          </a:p>
          <a:p>
            <a:pPr algn="l"/>
            <a:endParaRPr lang="ru-RU" sz="1800" dirty="0">
              <a:solidFill>
                <a:schemeClr val="tx1"/>
              </a:solidFill>
            </a:endParaRPr>
          </a:p>
        </p:txBody>
      </p:sp>
      <p:pic>
        <p:nvPicPr>
          <p:cNvPr id="5" name="Рисунок 3" descr="cid:part1.00020708.03020008@ghrcca.org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332656"/>
            <a:ext cx="1999281" cy="11372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45573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484784"/>
            <a:ext cx="7772400" cy="1152128"/>
          </a:xfrm>
        </p:spPr>
        <p:txBody>
          <a:bodyPr/>
          <a:lstStyle/>
          <a:p>
            <a:pPr algn="l"/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000" dirty="0" smtClean="0"/>
              <a:t>Проекты </a:t>
            </a:r>
            <a:r>
              <a:rPr lang="ru-RU" sz="2000" dirty="0"/>
              <a:t>ЦИГЗЦА: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altLang="ru-RU" sz="2000" b="1" dirty="0">
                <a:ea typeface="ＭＳ Ｐゴシック" pitchFamily="34" charset="-128"/>
              </a:rPr>
              <a:t>Вовлечение МСМ в непрерывность лечения ВИЧ в Республике Казахстан </a:t>
            </a:r>
            <a:r>
              <a:rPr lang="en-US" altLang="ru-RU" sz="2000" b="1" dirty="0" smtClean="0">
                <a:ea typeface="ＭＳ Ｐゴシック" pitchFamily="34" charset="-128"/>
              </a:rPr>
              <a:t>(UNI)</a:t>
            </a:r>
            <a:r>
              <a:rPr lang="en-US" altLang="ru-RU" sz="2000" b="1" dirty="0">
                <a:ea typeface="ＭＳ Ｐゴシック" pitchFamily="34" charset="-128"/>
              </a:rPr>
              <a:t/>
            </a:r>
            <a:br>
              <a:rPr lang="en-US" altLang="ru-RU" sz="2000" b="1" dirty="0">
                <a:ea typeface="ＭＳ Ｐゴシック" pitchFamily="34" charset="-128"/>
              </a:rPr>
            </a:b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504" y="2492896"/>
            <a:ext cx="8928992" cy="4032448"/>
          </a:xfrm>
        </p:spPr>
        <p:txBody>
          <a:bodyPr/>
          <a:lstStyle/>
          <a:p>
            <a:pPr algn="l"/>
            <a:r>
              <a:rPr lang="ru-RU" sz="1800" b="1" dirty="0" smtClean="0">
                <a:solidFill>
                  <a:schemeClr val="tx1"/>
                </a:solidFill>
              </a:rPr>
              <a:t>Цель</a:t>
            </a:r>
            <a:r>
              <a:rPr lang="ru-RU" sz="1800" dirty="0" smtClean="0">
                <a:solidFill>
                  <a:schemeClr val="tx1"/>
                </a:solidFill>
              </a:rPr>
              <a:t>: </a:t>
            </a:r>
            <a:r>
              <a:rPr lang="ru-RU" sz="1800" dirty="0">
                <a:solidFill>
                  <a:schemeClr val="tx1"/>
                </a:solidFill>
              </a:rPr>
              <a:t>Оценка эффективности комбинированной интервенции по снижению  риска ВИЧ и микрофинансированию</a:t>
            </a:r>
          </a:p>
          <a:p>
            <a:pPr algn="l"/>
            <a:endParaRPr lang="en-US" sz="1800" b="1" dirty="0">
              <a:solidFill>
                <a:schemeClr val="tx1"/>
              </a:solidFill>
            </a:endParaRPr>
          </a:p>
          <a:p>
            <a:pPr algn="l"/>
            <a:r>
              <a:rPr lang="ru-RU" sz="1800" b="1" dirty="0">
                <a:solidFill>
                  <a:schemeClr val="tx1"/>
                </a:solidFill>
              </a:rPr>
              <a:t>Сроки</a:t>
            </a:r>
            <a:r>
              <a:rPr lang="ru-RU" sz="1800" dirty="0">
                <a:solidFill>
                  <a:schemeClr val="tx1"/>
                </a:solidFill>
              </a:rPr>
              <a:t>: </a:t>
            </a:r>
            <a:r>
              <a:rPr lang="ru-RU" altLang="ru-RU" sz="1800" b="1" dirty="0">
                <a:solidFill>
                  <a:schemeClr val="tx1"/>
                </a:solidFill>
                <a:ea typeface="ＭＳ Ｐゴシック" pitchFamily="34" charset="-128"/>
              </a:rPr>
              <a:t>2017-2022 </a:t>
            </a:r>
            <a:endParaRPr lang="ru-RU" altLang="ru-RU" sz="1800" b="1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algn="l"/>
            <a:r>
              <a:rPr lang="ru-RU" sz="1800" b="1" dirty="0" smtClean="0">
                <a:solidFill>
                  <a:schemeClr val="tx1"/>
                </a:solidFill>
              </a:rPr>
              <a:t>Целевая </a:t>
            </a:r>
            <a:r>
              <a:rPr lang="ru-RU" sz="1800" b="1" dirty="0">
                <a:solidFill>
                  <a:schemeClr val="tx1"/>
                </a:solidFill>
              </a:rPr>
              <a:t>группа</a:t>
            </a:r>
            <a:r>
              <a:rPr lang="ru-RU" sz="1800" dirty="0">
                <a:solidFill>
                  <a:schemeClr val="tx1"/>
                </a:solidFill>
              </a:rPr>
              <a:t>: </a:t>
            </a:r>
            <a:r>
              <a:rPr lang="ru-RU" sz="1800" dirty="0" smtClean="0">
                <a:solidFill>
                  <a:schemeClr val="tx1"/>
                </a:solidFill>
              </a:rPr>
              <a:t>Мужчины, </a:t>
            </a:r>
            <a:r>
              <a:rPr lang="ru-RU" sz="1800" dirty="0">
                <a:solidFill>
                  <a:schemeClr val="tx1"/>
                </a:solidFill>
              </a:rPr>
              <a:t>практикующие секс с мужчинами (MСM)</a:t>
            </a:r>
          </a:p>
          <a:p>
            <a:pPr algn="l"/>
            <a:endParaRPr lang="ru-RU" sz="1800" b="1" dirty="0" smtClean="0">
              <a:solidFill>
                <a:schemeClr val="tx1"/>
              </a:solidFill>
            </a:endParaRPr>
          </a:p>
        </p:txBody>
      </p:sp>
      <p:pic>
        <p:nvPicPr>
          <p:cNvPr id="4" name="Picture 6" descr="C:\Users\User\Dropbox\UNI MSM - GHRCCA local team\08_Promotion\Logos\LOGO final\UNIlogo-v1-blackColor-screen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8744" y="4581128"/>
            <a:ext cx="1371600" cy="1230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813760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484784"/>
            <a:ext cx="7772400" cy="1152128"/>
          </a:xfrm>
        </p:spPr>
        <p:txBody>
          <a:bodyPr/>
          <a:lstStyle/>
          <a:p>
            <a:pPr algn="l"/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000" dirty="0" smtClean="0"/>
              <a:t>Проекты </a:t>
            </a:r>
            <a:r>
              <a:rPr lang="ru-RU" sz="2000" dirty="0"/>
              <a:t>ЦИГЗЦА: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b="1" dirty="0"/>
              <a:t>Онлайн Вовлечение МСМ на ВИЧ Тестирование в </a:t>
            </a:r>
            <a:r>
              <a:rPr lang="ru-RU" sz="2000" b="1" dirty="0" smtClean="0"/>
              <a:t>Казахстане </a:t>
            </a:r>
            <a:r>
              <a:rPr lang="en-US" sz="2000" b="1" dirty="0" smtClean="0"/>
              <a:t>(</a:t>
            </a:r>
            <a:r>
              <a:rPr lang="en-US" sz="2000" b="1" dirty="0" err="1" smtClean="0"/>
              <a:t>BeOnline</a:t>
            </a:r>
            <a:r>
              <a:rPr lang="en-US" sz="2000" b="1" dirty="0" smtClean="0"/>
              <a:t>) 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48" y="2780928"/>
            <a:ext cx="8928992" cy="2664296"/>
          </a:xfrm>
        </p:spPr>
        <p:txBody>
          <a:bodyPr/>
          <a:lstStyle/>
          <a:p>
            <a:pPr algn="l"/>
            <a:r>
              <a:rPr lang="ru-RU" sz="1800" b="1" dirty="0" smtClean="0">
                <a:solidFill>
                  <a:schemeClr val="tx1"/>
                </a:solidFill>
              </a:rPr>
              <a:t>Цель</a:t>
            </a:r>
            <a:r>
              <a:rPr lang="ru-RU" sz="1800" dirty="0">
                <a:solidFill>
                  <a:schemeClr val="tx1"/>
                </a:solidFill>
              </a:rPr>
              <a:t>: </a:t>
            </a:r>
            <a:r>
              <a:rPr lang="ru-RU" sz="1800" dirty="0" smtClean="0">
                <a:solidFill>
                  <a:schemeClr val="tx1"/>
                </a:solidFill>
              </a:rPr>
              <a:t>увеличение </a:t>
            </a:r>
            <a:r>
              <a:rPr lang="ru-RU" sz="1800" dirty="0">
                <a:solidFill>
                  <a:schemeClr val="tx1"/>
                </a:solidFill>
              </a:rPr>
              <a:t>числа МСМ, прошедших тестирование на ВИЧ инфекцию, прикрепленных к лечению, и получающих АРТ терапию. </a:t>
            </a:r>
          </a:p>
          <a:p>
            <a:pPr algn="l"/>
            <a:endParaRPr lang="en-US" sz="1800" b="1" dirty="0">
              <a:solidFill>
                <a:schemeClr val="tx1"/>
              </a:solidFill>
            </a:endParaRPr>
          </a:p>
          <a:p>
            <a:pPr algn="l"/>
            <a:r>
              <a:rPr lang="ru-RU" sz="1800" b="1" dirty="0">
                <a:solidFill>
                  <a:schemeClr val="tx1"/>
                </a:solidFill>
              </a:rPr>
              <a:t>Сроки</a:t>
            </a:r>
            <a:r>
              <a:rPr lang="ru-RU" sz="1800" dirty="0">
                <a:solidFill>
                  <a:schemeClr val="tx1"/>
                </a:solidFill>
              </a:rPr>
              <a:t>: </a:t>
            </a:r>
            <a:r>
              <a:rPr lang="ru-RU" altLang="ru-RU" sz="1800" b="1" dirty="0" smtClean="0">
                <a:solidFill>
                  <a:schemeClr val="tx1"/>
                </a:solidFill>
                <a:ea typeface="ＭＳ Ｐゴシック" pitchFamily="34" charset="-128"/>
              </a:rPr>
              <a:t>201</a:t>
            </a:r>
            <a:r>
              <a:rPr lang="en-US" altLang="ru-RU" sz="1800" b="1" dirty="0" smtClean="0">
                <a:solidFill>
                  <a:schemeClr val="tx1"/>
                </a:solidFill>
                <a:ea typeface="ＭＳ Ｐゴシック" pitchFamily="34" charset="-128"/>
              </a:rPr>
              <a:t>8 </a:t>
            </a:r>
            <a:r>
              <a:rPr lang="ru-RU" altLang="ru-RU" sz="1800" b="1" dirty="0" smtClean="0">
                <a:solidFill>
                  <a:schemeClr val="tx1"/>
                </a:solidFill>
                <a:ea typeface="ＭＳ Ｐゴシック" pitchFamily="34" charset="-128"/>
              </a:rPr>
              <a:t>-</a:t>
            </a:r>
            <a:r>
              <a:rPr lang="en-US" altLang="ru-RU" sz="1800" b="1" dirty="0" smtClean="0">
                <a:solidFill>
                  <a:schemeClr val="tx1"/>
                </a:solidFill>
                <a:ea typeface="ＭＳ Ｐゴシック" pitchFamily="34" charset="-128"/>
              </a:rPr>
              <a:t> </a:t>
            </a:r>
            <a:r>
              <a:rPr lang="ru-RU" altLang="ru-RU" sz="1800" b="1" dirty="0" smtClean="0">
                <a:solidFill>
                  <a:schemeClr val="tx1"/>
                </a:solidFill>
                <a:ea typeface="ＭＳ Ｐゴシック" pitchFamily="34" charset="-128"/>
              </a:rPr>
              <a:t>202</a:t>
            </a:r>
            <a:r>
              <a:rPr lang="en-US" altLang="ru-RU" sz="1800" b="1" dirty="0" smtClean="0">
                <a:solidFill>
                  <a:schemeClr val="tx1"/>
                </a:solidFill>
                <a:ea typeface="ＭＳ Ｐゴシック" pitchFamily="34" charset="-128"/>
              </a:rPr>
              <a:t>0</a:t>
            </a:r>
            <a:r>
              <a:rPr lang="ru-RU" altLang="ru-RU" sz="1800" b="1" dirty="0" smtClean="0">
                <a:solidFill>
                  <a:schemeClr val="tx1"/>
                </a:solidFill>
                <a:ea typeface="ＭＳ Ｐゴシック" pitchFamily="34" charset="-128"/>
              </a:rPr>
              <a:t> </a:t>
            </a:r>
          </a:p>
          <a:p>
            <a:pPr algn="l"/>
            <a:r>
              <a:rPr lang="ru-RU" sz="1800" b="1" dirty="0" smtClean="0">
                <a:solidFill>
                  <a:schemeClr val="tx1"/>
                </a:solidFill>
              </a:rPr>
              <a:t>Целевая </a:t>
            </a:r>
            <a:r>
              <a:rPr lang="ru-RU" sz="1800" b="1" dirty="0">
                <a:solidFill>
                  <a:schemeClr val="tx1"/>
                </a:solidFill>
              </a:rPr>
              <a:t>группа</a:t>
            </a:r>
            <a:r>
              <a:rPr lang="ru-RU" sz="1800" dirty="0">
                <a:solidFill>
                  <a:schemeClr val="tx1"/>
                </a:solidFill>
              </a:rPr>
              <a:t>: </a:t>
            </a:r>
            <a:r>
              <a:rPr lang="ru-RU" sz="1800" dirty="0" smtClean="0">
                <a:solidFill>
                  <a:schemeClr val="tx1"/>
                </a:solidFill>
              </a:rPr>
              <a:t>Мужчины, </a:t>
            </a:r>
            <a:r>
              <a:rPr lang="ru-RU" sz="1800" dirty="0">
                <a:solidFill>
                  <a:schemeClr val="tx1"/>
                </a:solidFill>
              </a:rPr>
              <a:t>практикующие секс с мужчинами (</a:t>
            </a:r>
            <a:r>
              <a:rPr lang="ru-RU" sz="1800">
                <a:solidFill>
                  <a:schemeClr val="tx1"/>
                </a:solidFill>
              </a:rPr>
              <a:t>MСM</a:t>
            </a:r>
            <a:r>
              <a:rPr lang="ru-RU" sz="1800" smtClean="0">
                <a:solidFill>
                  <a:schemeClr val="tx1"/>
                </a:solidFill>
              </a:rPr>
              <a:t>)</a:t>
            </a:r>
            <a:r>
              <a:rPr lang="ru-RU" sz="1800">
                <a:solidFill>
                  <a:schemeClr val="tx1"/>
                </a:solidFill>
              </a:rPr>
              <a:t> </a:t>
            </a:r>
            <a:endParaRPr lang="ru-RU" sz="1800" dirty="0">
              <a:solidFill>
                <a:schemeClr val="tx1"/>
              </a:solidFill>
            </a:endParaRPr>
          </a:p>
          <a:p>
            <a:pPr algn="l"/>
            <a:endParaRPr lang="ru-RU" sz="18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0103699"/>
      </p:ext>
    </p:extLst>
  </p:cSld>
  <p:clrMapOvr>
    <a:masterClrMapping/>
  </p:clrMapOvr>
</p:sld>
</file>

<file path=ppt/theme/theme1.xml><?xml version="1.0" encoding="utf-8"?>
<a:theme xmlns:a="http://schemas.openxmlformats.org/drawingml/2006/main" name="GHRCCA Log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GHRCCA Logo</Template>
  <TotalTime>59</TotalTime>
  <Words>211</Words>
  <Application>Microsoft Office PowerPoint</Application>
  <PresentationFormat>Экран (4:3)</PresentationFormat>
  <Paragraphs>23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GHRCCA Logo</vt:lpstr>
      <vt:lpstr>Проекты ЦИГЗЦА: Оценка интервенции по микрофинансированию женщин групп риска в Казахстане (НОВА)</vt:lpstr>
      <vt:lpstr> Проекты ЦИГЗЦА:  Улучшение предоставления услуг по ВИЧ для людей, употребляющих инъекционные наркотики (ЛУИН) в Казахстане (БРИДЖ)   </vt:lpstr>
      <vt:lpstr> Проекты ЦИГЗЦА:  Вовлечение МСМ в непрерывность лечения ВИЧ в Республике Казахстан (UNI)  </vt:lpstr>
      <vt:lpstr> Проекты ЦИГЗЦА:  Онлайн Вовлечение МСМ на ВИЧ Тестирование в Казахстане (BeOnline)  </vt:lpstr>
    </vt:vector>
  </TitlesOfParts>
  <Company>GHRCCA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Sholpan Primbetova</dc:creator>
  <cp:lastModifiedBy>Sholpan Primbetova</cp:lastModifiedBy>
  <cp:revision>5</cp:revision>
  <dcterms:created xsi:type="dcterms:W3CDTF">2018-02-12T11:27:01Z</dcterms:created>
  <dcterms:modified xsi:type="dcterms:W3CDTF">2018-09-05T11:09:25Z</dcterms:modified>
</cp:coreProperties>
</file>